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77" r:id="rId7"/>
    <p:sldId id="278" r:id="rId8"/>
    <p:sldId id="279" r:id="rId9"/>
    <p:sldId id="281" r:id="rId10"/>
    <p:sldId id="280" r:id="rId11"/>
    <p:sldId id="282" r:id="rId12"/>
    <p:sldId id="283" r:id="rId13"/>
    <p:sldId id="261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76" r:id="rId27"/>
    <p:sldId id="300" r:id="rId28"/>
    <p:sldId id="297" r:id="rId29"/>
    <p:sldId id="301" r:id="rId30"/>
    <p:sldId id="302" r:id="rId31"/>
    <p:sldId id="298" r:id="rId32"/>
    <p:sldId id="299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C0091D-1894-479C-9718-8D2A6644119C}" type="datetimeFigureOut">
              <a:rPr lang="en-AU" smtClean="0"/>
              <a:t>10/10/2011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441C05-8F3E-4C83-92C4-16D4A8C940A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6000" b="0" dirty="0" smtClean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rPr>
              <a:t>On the Waterfront</a:t>
            </a:r>
            <a:endParaRPr lang="en-AU" sz="6000" b="0" dirty="0">
              <a:solidFill>
                <a:schemeClr val="accent1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chemeClr val="tx1"/>
                </a:solidFill>
                <a:latin typeface="AR CENA" pitchFamily="2" charset="0"/>
              </a:rPr>
              <a:t>Interactive Revision</a:t>
            </a:r>
            <a:endParaRPr lang="en-AU" sz="6000" dirty="0">
              <a:solidFill>
                <a:schemeClr val="tx1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4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800" dirty="0">
                <a:latin typeface="AR CENA" pitchFamily="2" charset="0"/>
              </a:rPr>
              <a:t>Joey Doyle – killed by Johnny </a:t>
            </a:r>
            <a:r>
              <a:rPr lang="en-AU" sz="4800" dirty="0" smtClean="0">
                <a:latin typeface="AR CENA" pitchFamily="2" charset="0"/>
              </a:rPr>
              <a:t>Friendly’s </a:t>
            </a:r>
            <a:r>
              <a:rPr lang="en-AU" sz="4800" dirty="0">
                <a:latin typeface="AR CENA" pitchFamily="2" charset="0"/>
              </a:rPr>
              <a:t>thugs</a:t>
            </a:r>
          </a:p>
          <a:p>
            <a:r>
              <a:rPr lang="en-AU" sz="4800" dirty="0">
                <a:latin typeface="AR CENA" pitchFamily="2" charset="0"/>
              </a:rPr>
              <a:t>Father Barry – catholic priest – the waterfront is his parish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Characters</a:t>
            </a:r>
            <a:endParaRPr lang="en-AU" sz="8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73116"/>
            <a:ext cx="2928325" cy="2196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2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738531"/>
          </a:xfrm>
        </p:spPr>
        <p:txBody>
          <a:bodyPr/>
          <a:lstStyle/>
          <a:p>
            <a:r>
              <a:rPr lang="en-AU" sz="3600" dirty="0" smtClean="0">
                <a:latin typeface="AR CENA" pitchFamily="2" charset="0"/>
              </a:rPr>
              <a:t>Johnny Friendly - </a:t>
            </a:r>
            <a:r>
              <a:rPr lang="en-AU" sz="3600" dirty="0">
                <a:latin typeface="AR CENA" pitchFamily="2" charset="0"/>
              </a:rPr>
              <a:t>Corrupt leader of the Longshoreman Local Union </a:t>
            </a:r>
          </a:p>
          <a:p>
            <a:pPr marL="109728" indent="0">
              <a:buNone/>
            </a:pPr>
            <a:r>
              <a:rPr lang="en-AU" sz="3600" dirty="0">
                <a:latin typeface="AR CENA" pitchFamily="2" charset="0"/>
              </a:rPr>
              <a:t>Money and power are his motivations</a:t>
            </a:r>
          </a:p>
          <a:p>
            <a:pPr marL="109728" indent="0">
              <a:buNone/>
            </a:pPr>
            <a:r>
              <a:rPr lang="en-AU" sz="3600" dirty="0">
                <a:latin typeface="AR CENA" pitchFamily="2" charset="0"/>
              </a:rPr>
              <a:t>Initially, Friendly comes across as powerful</a:t>
            </a:r>
          </a:p>
          <a:p>
            <a:pPr marL="109728" indent="0">
              <a:buNone/>
            </a:pPr>
            <a:r>
              <a:rPr lang="en-AU" sz="3600" dirty="0">
                <a:latin typeface="AR CENA" pitchFamily="2" charset="0"/>
              </a:rPr>
              <a:t>After Terry Malloy speaks out to the Waterfront Crime Commission and effectively </a:t>
            </a:r>
            <a:endParaRPr lang="en-AU" sz="36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3600" dirty="0" smtClean="0">
                <a:latin typeface="AR CENA" pitchFamily="2" charset="0"/>
              </a:rPr>
              <a:t>strips </a:t>
            </a:r>
            <a:r>
              <a:rPr lang="en-AU" sz="3600" dirty="0">
                <a:latin typeface="AR CENA" pitchFamily="2" charset="0"/>
              </a:rPr>
              <a:t>Friendly of all his power, </a:t>
            </a:r>
            <a:endParaRPr lang="en-AU" sz="36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3600" dirty="0" smtClean="0">
                <a:latin typeface="AR CENA" pitchFamily="2" charset="0"/>
              </a:rPr>
              <a:t>Friendly </a:t>
            </a:r>
            <a:r>
              <a:rPr lang="en-AU" sz="3600" dirty="0">
                <a:latin typeface="AR CENA" pitchFamily="2" charset="0"/>
              </a:rPr>
              <a:t>becomes </a:t>
            </a:r>
            <a:r>
              <a:rPr lang="en-AU" sz="3600" dirty="0" smtClean="0">
                <a:latin typeface="AR CENA" pitchFamily="2" charset="0"/>
              </a:rPr>
              <a:t>pitiable.</a:t>
            </a:r>
            <a:endParaRPr lang="en-AU" sz="3600" dirty="0">
              <a:latin typeface="AR CENA" pitchFamily="2" charset="0"/>
            </a:endParaRP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Characters</a:t>
            </a:r>
            <a:endParaRPr lang="en-AU" sz="8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859788" cy="221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1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AU" sz="7200" dirty="0" smtClean="0">
                <a:latin typeface="AR CENA" pitchFamily="2" charset="0"/>
              </a:rPr>
              <a:t>Write down some of the themes present in On the Waterfront.</a:t>
            </a:r>
            <a:endParaRPr lang="en-AU" sz="72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Themes</a:t>
            </a:r>
            <a:endParaRPr lang="en-AU" sz="8000" b="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04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53061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AU" sz="5400" i="1" dirty="0">
                <a:latin typeface="AR CENA" pitchFamily="2" charset="0"/>
              </a:rPr>
              <a:t>On the Waterfront </a:t>
            </a:r>
            <a:r>
              <a:rPr lang="en-AU" sz="5400" dirty="0">
                <a:latin typeface="AR CENA" pitchFamily="2" charset="0"/>
              </a:rPr>
              <a:t>tells the story of the emotional and moral growth of Terry Malloy:</a:t>
            </a: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how he becomes someone who can ‘speak the truth as he knows it’ and who can </a:t>
            </a:r>
            <a:r>
              <a:rPr lang="en-AU" sz="5400" dirty="0" smtClean="0">
                <a:latin typeface="AR CENA" pitchFamily="2" charset="0"/>
              </a:rPr>
              <a:t>get his </a:t>
            </a:r>
            <a:r>
              <a:rPr lang="en-AU" sz="5400" dirty="0">
                <a:latin typeface="AR CENA" pitchFamily="2" charset="0"/>
              </a:rPr>
              <a:t>rights.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423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964488" cy="1143000"/>
          </a:xfrm>
        </p:spPr>
        <p:txBody>
          <a:bodyPr>
            <a:noAutofit/>
          </a:bodyPr>
          <a:lstStyle/>
          <a:p>
            <a:pPr algn="ctr"/>
            <a:r>
              <a:rPr lang="en-AU" sz="5400" b="1" u="sng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Informing</a:t>
            </a:r>
            <a:r>
              <a:rPr lang="en-AU" sz="54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 as the Correct Moral Choice</a:t>
            </a:r>
            <a:r>
              <a:rPr lang="en-AU" sz="5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AU" sz="5400" dirty="0">
                <a:solidFill>
                  <a:schemeClr val="accent2">
                    <a:lumMod val="75000"/>
                  </a:schemeClr>
                </a:solidFill>
              </a:rPr>
            </a:br>
            <a:endParaRPr lang="en-A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94224" cy="5088632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Terry Malloy </a:t>
            </a:r>
            <a:r>
              <a:rPr lang="en-AU" sz="4800" dirty="0" smtClean="0">
                <a:latin typeface="AR CENA" pitchFamily="2" charset="0"/>
              </a:rPr>
              <a:t>obeys 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moral authority </a:t>
            </a:r>
            <a:r>
              <a:rPr lang="en-AU" sz="4800" dirty="0">
                <a:latin typeface="AR CENA" pitchFamily="2" charset="0"/>
              </a:rPr>
              <a:t>by </a:t>
            </a:r>
            <a:endParaRPr lang="en-AU" sz="48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800" dirty="0" smtClean="0">
                <a:latin typeface="AR CENA" pitchFamily="2" charset="0"/>
              </a:rPr>
              <a:t>choosing </a:t>
            </a:r>
            <a:r>
              <a:rPr lang="en-AU" sz="4800" dirty="0">
                <a:latin typeface="AR CENA" pitchFamily="2" charset="0"/>
              </a:rPr>
              <a:t>to </a:t>
            </a:r>
            <a:r>
              <a:rPr lang="en-AU" sz="4800" dirty="0" smtClean="0">
                <a:latin typeface="AR CENA" pitchFamily="2" charset="0"/>
              </a:rPr>
              <a:t>inform </a:t>
            </a:r>
          </a:p>
          <a:p>
            <a:pPr marL="82296" indent="0">
              <a:buNone/>
            </a:pPr>
            <a:r>
              <a:rPr lang="en-AU" sz="4800" dirty="0" smtClean="0">
                <a:latin typeface="AR CENA" pitchFamily="2" charset="0"/>
              </a:rPr>
              <a:t>on </a:t>
            </a:r>
            <a:r>
              <a:rPr lang="en-AU" sz="4800" dirty="0">
                <a:latin typeface="AR CENA" pitchFamily="2" charset="0"/>
              </a:rPr>
              <a:t>the </a:t>
            </a:r>
            <a:r>
              <a:rPr lang="en-AU" sz="4800" dirty="0" smtClean="0">
                <a:latin typeface="AR CENA" pitchFamily="2" charset="0"/>
              </a:rPr>
              <a:t>corrupt </a:t>
            </a:r>
            <a:r>
              <a:rPr lang="en-AU" sz="4800" dirty="0">
                <a:latin typeface="AR CENA" pitchFamily="2" charset="0"/>
              </a:rPr>
              <a:t>union </a:t>
            </a:r>
            <a:endParaRPr lang="en-AU" sz="48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800" dirty="0" smtClean="0">
                <a:latin typeface="AR CENA" pitchFamily="2" charset="0"/>
              </a:rPr>
              <a:t>officials—that </a:t>
            </a:r>
            <a:r>
              <a:rPr lang="en-AU" sz="4800" dirty="0">
                <a:latin typeface="AR CENA" pitchFamily="2" charset="0"/>
              </a:rPr>
              <a:t>is, </a:t>
            </a:r>
            <a:r>
              <a:rPr lang="en-AU" sz="4800" dirty="0" smtClean="0">
                <a:latin typeface="AR CENA" pitchFamily="2" charset="0"/>
              </a:rPr>
              <a:t>he </a:t>
            </a:r>
            <a:r>
              <a:rPr lang="en-AU" sz="4800" dirty="0">
                <a:latin typeface="AR CENA" pitchFamily="2" charset="0"/>
              </a:rPr>
              <a:t>clearly makes the </a:t>
            </a:r>
            <a:r>
              <a:rPr lang="en-AU" sz="4800" dirty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morally correct decision</a:t>
            </a:r>
            <a:r>
              <a:rPr lang="en-AU" sz="4800" dirty="0">
                <a:latin typeface="AR CENA" pitchFamily="2" charset="0"/>
              </a:rPr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1196"/>
            <a:ext cx="3817885" cy="288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6000" b="1" dirty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The Transforming Power of Faith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33464"/>
            <a:ext cx="8722216" cy="4824536"/>
          </a:xfrm>
        </p:spPr>
        <p:txBody>
          <a:bodyPr>
            <a:normAutofit/>
          </a:bodyPr>
          <a:lstStyle/>
          <a:p>
            <a:r>
              <a:rPr lang="en-AU" sz="5400" dirty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Edie and Father Barry, the two characters who most help Terry figure things out, have faith in something intangible. </a:t>
            </a:r>
            <a:endParaRPr lang="en-AU" sz="5400" dirty="0" smtClean="0">
              <a:solidFill>
                <a:schemeClr val="bg2">
                  <a:lumMod val="50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4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4400" b="1" dirty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The Transforming Power of </a:t>
            </a:r>
            <a:r>
              <a:rPr lang="en-AU" sz="4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Faith (continued)</a:t>
            </a:r>
            <a:endParaRPr lang="en-AU" sz="44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320" y="3297170"/>
            <a:ext cx="3541137" cy="292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528" y="1484784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5400" dirty="0">
                <a:latin typeface="AR CENA" pitchFamily="2" charset="0"/>
              </a:rPr>
              <a:t>Edie maintains faith in her belief that people care about the well-being </a:t>
            </a:r>
            <a:r>
              <a:rPr lang="en-AU" sz="5400" dirty="0" smtClean="0">
                <a:latin typeface="AR CENA" pitchFamily="2" charset="0"/>
              </a:rPr>
              <a:t>of </a:t>
            </a:r>
            <a:r>
              <a:rPr lang="en-AU" sz="5400" dirty="0">
                <a:latin typeface="AR CENA" pitchFamily="2" charset="0"/>
              </a:rPr>
              <a:t>others </a:t>
            </a:r>
            <a:r>
              <a:rPr lang="en-AU" sz="5400" dirty="0" smtClean="0">
                <a:latin typeface="AR CENA" pitchFamily="2" charset="0"/>
              </a:rPr>
              <a:t>and </a:t>
            </a:r>
            <a:endParaRPr lang="en-AU" sz="5400" dirty="0" smtClean="0">
              <a:latin typeface="AR CENA" pitchFamily="2" charset="0"/>
            </a:endParaRPr>
          </a:p>
          <a:p>
            <a:r>
              <a:rPr lang="en-AU" sz="5400" dirty="0" smtClean="0">
                <a:latin typeface="AR CENA" pitchFamily="2" charset="0"/>
              </a:rPr>
              <a:t>want to do the </a:t>
            </a:r>
            <a:r>
              <a:rPr lang="en-AU" sz="5400" dirty="0">
                <a:latin typeface="AR CENA" pitchFamily="2" charset="0"/>
              </a:rPr>
              <a:t>right </a:t>
            </a:r>
            <a:endParaRPr lang="en-AU" sz="5400" dirty="0" smtClean="0">
              <a:latin typeface="AR CENA" pitchFamily="2" charset="0"/>
            </a:endParaRPr>
          </a:p>
          <a:p>
            <a:r>
              <a:rPr lang="en-AU" sz="5400" dirty="0" smtClean="0">
                <a:latin typeface="AR CENA" pitchFamily="2" charset="0"/>
              </a:rPr>
              <a:t>thing</a:t>
            </a:r>
            <a:r>
              <a:rPr lang="en-AU" sz="5400" dirty="0">
                <a:latin typeface="AR CENA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9126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4000" b="1" dirty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The Transforming Power of Faith (continued)</a:t>
            </a:r>
            <a:endParaRPr lang="en-AU" sz="4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Father Barry maintains faith that acting as a representative of God can </a:t>
            </a:r>
            <a:r>
              <a:rPr lang="en-AU" sz="5400" dirty="0" smtClean="0">
                <a:latin typeface="AR CENA" pitchFamily="2" charset="0"/>
              </a:rPr>
              <a:t>help</a:t>
            </a:r>
          </a:p>
          <a:p>
            <a:pPr marL="109728" indent="0">
              <a:buNone/>
            </a:pPr>
            <a:r>
              <a:rPr lang="en-AU" sz="5400" dirty="0" smtClean="0">
                <a:latin typeface="AR CENA" pitchFamily="2" charset="0"/>
              </a:rPr>
              <a:t> </a:t>
            </a:r>
            <a:r>
              <a:rPr lang="en-AU" sz="5400" dirty="0">
                <a:latin typeface="AR CENA" pitchFamily="2" charset="0"/>
              </a:rPr>
              <a:t>others </a:t>
            </a:r>
            <a:r>
              <a:rPr lang="en-AU" sz="5400" dirty="0" smtClean="0">
                <a:latin typeface="AR CENA" pitchFamily="2" charset="0"/>
              </a:rPr>
              <a:t>do </a:t>
            </a:r>
            <a:r>
              <a:rPr lang="en-AU" sz="5400" dirty="0">
                <a:latin typeface="AR CENA" pitchFamily="2" charset="0"/>
              </a:rPr>
              <a:t>the </a:t>
            </a:r>
            <a:endParaRPr lang="en-AU" sz="54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right thing</a:t>
            </a:r>
            <a:r>
              <a:rPr lang="en-AU" sz="5400" dirty="0">
                <a:latin typeface="AR CENA" pitchFamily="2" charset="0"/>
              </a:rPr>
              <a:t>.</a:t>
            </a:r>
          </a:p>
          <a:p>
            <a:pPr marL="82296" indent="0">
              <a:buNone/>
            </a:pP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868" y="3212976"/>
            <a:ext cx="426630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2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700" b="1" dirty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Power Corrupts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8080" cy="4800600"/>
          </a:xfrm>
        </p:spPr>
        <p:txBody>
          <a:bodyPr>
            <a:noAutofit/>
          </a:bodyPr>
          <a:lstStyle/>
          <a:p>
            <a:r>
              <a:rPr lang="en-AU" sz="6000" dirty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In the game of power there are no true friends, just the acquisition of more power and the defence of that </a:t>
            </a:r>
            <a:r>
              <a:rPr lang="en-AU" sz="6000" dirty="0" smtClean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power</a:t>
            </a:r>
            <a:endParaRPr lang="en-AU" sz="6000" dirty="0">
              <a:solidFill>
                <a:schemeClr val="bg2">
                  <a:lumMod val="50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7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b="1" dirty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Power </a:t>
            </a:r>
            <a:r>
              <a:rPr lang="en-AU" sz="4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Algerian" pitchFamily="82" charset="0"/>
              </a:rPr>
              <a:t>Corrupts (continued)</a:t>
            </a:r>
            <a:endParaRPr lang="en-AU" sz="4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074144" cy="4800600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Johnny Friendly’s taste for power has left him morally </a:t>
            </a:r>
            <a:r>
              <a:rPr lang="en-AU" sz="4800" dirty="0" smtClean="0">
                <a:latin typeface="AR CENA" pitchFamily="2" charset="0"/>
              </a:rPr>
              <a:t>bankrupt</a:t>
            </a:r>
          </a:p>
          <a:p>
            <a:r>
              <a:rPr lang="en-AU" sz="4800" dirty="0" err="1">
                <a:latin typeface="AR CENA" pitchFamily="2" charset="0"/>
              </a:rPr>
              <a:t>Mr.</a:t>
            </a:r>
            <a:r>
              <a:rPr lang="en-AU" sz="4800" dirty="0">
                <a:latin typeface="AR CENA" pitchFamily="2" charset="0"/>
              </a:rPr>
              <a:t> </a:t>
            </a:r>
            <a:r>
              <a:rPr lang="en-AU" sz="4800" dirty="0" smtClean="0">
                <a:latin typeface="AR CENA" pitchFamily="2" charset="0"/>
              </a:rPr>
              <a:t>Upstairs</a:t>
            </a:r>
          </a:p>
          <a:p>
            <a:pPr marL="82296" indent="0">
              <a:buNone/>
            </a:pPr>
            <a:r>
              <a:rPr lang="en-AU" sz="4800" dirty="0" smtClean="0">
                <a:latin typeface="AR CENA" pitchFamily="2" charset="0"/>
              </a:rPr>
              <a:t> </a:t>
            </a:r>
            <a:r>
              <a:rPr lang="en-AU" sz="4800" dirty="0">
                <a:latin typeface="AR CENA" pitchFamily="2" charset="0"/>
              </a:rPr>
              <a:t>turns on </a:t>
            </a:r>
            <a:endParaRPr lang="en-AU" sz="48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800" dirty="0" smtClean="0">
                <a:latin typeface="AR CENA" pitchFamily="2" charset="0"/>
              </a:rPr>
              <a:t> Johnny </a:t>
            </a:r>
            <a:r>
              <a:rPr lang="en-AU" sz="4800" dirty="0">
                <a:latin typeface="AR CENA" pitchFamily="2" charset="0"/>
              </a:rPr>
              <a:t>Friendly </a:t>
            </a:r>
            <a:endParaRPr lang="en-AU" sz="48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800" dirty="0">
                <a:latin typeface="AR CENA" pitchFamily="2" charset="0"/>
              </a:rPr>
              <a:t> </a:t>
            </a:r>
            <a:r>
              <a:rPr lang="en-AU" sz="4800" dirty="0" smtClean="0">
                <a:latin typeface="AR CENA" pitchFamily="2" charset="0"/>
              </a:rPr>
              <a:t>in an </a:t>
            </a:r>
            <a:r>
              <a:rPr lang="en-AU" sz="4800" dirty="0">
                <a:latin typeface="AR CENA" pitchFamily="2" charset="0"/>
              </a:rPr>
              <a:t>instant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24944"/>
            <a:ext cx="4211960" cy="308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AU" sz="4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You will need a pen and paper to participate in this interactive revision.</a:t>
            </a:r>
            <a:endParaRPr lang="en-AU" sz="4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636912"/>
            <a:ext cx="4480466" cy="348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80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6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Power &amp; Control</a:t>
            </a:r>
            <a:br>
              <a:rPr lang="en-AU" sz="66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</a:br>
            <a:r>
              <a:rPr lang="en-AU" sz="27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(similar to Power Corrupts)</a:t>
            </a:r>
            <a:endParaRPr lang="en-AU" sz="2700" b="1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506192" cy="4968552"/>
          </a:xfrm>
        </p:spPr>
        <p:txBody>
          <a:bodyPr>
            <a:noAutofit/>
          </a:bodyPr>
          <a:lstStyle/>
          <a:p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The film shows us a </a:t>
            </a:r>
            <a:r>
              <a:rPr lang="en-AU" sz="4400" dirty="0" smtClean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world controlled 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by powerful criminals who use threat and bullying to achieve power over </a:t>
            </a:r>
            <a:r>
              <a:rPr lang="en-AU" sz="4400" dirty="0" smtClean="0">
                <a:solidFill>
                  <a:schemeClr val="bg2">
                    <a:lumMod val="50000"/>
                  </a:schemeClr>
                </a:solidFill>
                <a:latin typeface="AR CENA" pitchFamily="2" charset="0"/>
              </a:rPr>
              <a:t>people</a:t>
            </a:r>
          </a:p>
          <a:p>
            <a:r>
              <a:rPr lang="en-AU" sz="4400" dirty="0">
                <a:latin typeface="AR CENA" pitchFamily="2" charset="0"/>
              </a:rPr>
              <a:t>Friendly is the one in control of the </a:t>
            </a:r>
            <a:r>
              <a:rPr lang="en-AU" sz="4400" dirty="0" smtClean="0">
                <a:latin typeface="AR CENA" pitchFamily="2" charset="0"/>
              </a:rPr>
              <a:t>workers</a:t>
            </a:r>
          </a:p>
          <a:p>
            <a:r>
              <a:rPr lang="en-AU" sz="4400" dirty="0">
                <a:latin typeface="AR CENA" pitchFamily="2" charset="0"/>
              </a:rPr>
              <a:t>In reality he is a coward who uses brute force to gain </a:t>
            </a:r>
            <a:r>
              <a:rPr lang="en-AU" sz="4400" dirty="0" smtClean="0">
                <a:latin typeface="AR CENA" pitchFamily="2" charset="0"/>
              </a:rPr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28546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40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Power &amp; Control</a:t>
            </a:r>
            <a:br>
              <a:rPr lang="en-AU" sz="40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</a:br>
            <a:r>
              <a:rPr lang="en-AU" sz="40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(similar to Power Corrupts)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148335" cy="4800600"/>
          </a:xfrm>
        </p:spPr>
        <p:txBody>
          <a:bodyPr>
            <a:normAutofit/>
          </a:bodyPr>
          <a:lstStyle/>
          <a:p>
            <a:r>
              <a:rPr lang="en-AU" sz="5400" dirty="0" smtClean="0">
                <a:latin typeface="AR CENA" pitchFamily="2" charset="0"/>
              </a:rPr>
              <a:t>Friendly is </a:t>
            </a:r>
            <a:r>
              <a:rPr lang="en-AU" sz="5400" dirty="0">
                <a:latin typeface="AR CENA" pitchFamily="2" charset="0"/>
              </a:rPr>
              <a:t>defeated by Terry’s courageous stance </a:t>
            </a:r>
            <a:endParaRPr lang="en-AU" sz="54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at the </a:t>
            </a:r>
            <a:endParaRPr lang="en-AU" sz="5400" dirty="0" smtClean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5400" dirty="0" smtClean="0">
                <a:latin typeface="AR CENA" pitchFamily="2" charset="0"/>
              </a:rPr>
              <a:t> conclusion</a:t>
            </a:r>
            <a:endParaRPr lang="en-AU" sz="5400" dirty="0">
              <a:latin typeface="AR CENA" pitchFamily="2" charset="0"/>
            </a:endParaRP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45980"/>
            <a:ext cx="3856421" cy="302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Love</a:t>
            </a:r>
            <a:endParaRPr lang="en-AU" sz="8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10160" cy="5256584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Terry’s attitude to life changes when he falls in love with </a:t>
            </a:r>
            <a:r>
              <a:rPr lang="en-AU" sz="5400" dirty="0" smtClean="0">
                <a:latin typeface="AR CENA" pitchFamily="2" charset="0"/>
              </a:rPr>
              <a:t>Edie</a:t>
            </a:r>
          </a:p>
          <a:p>
            <a:r>
              <a:rPr lang="en-AU" sz="5400" dirty="0">
                <a:latin typeface="AR CENA" pitchFamily="2" charset="0"/>
              </a:rPr>
              <a:t>Formerly Terry </a:t>
            </a:r>
            <a:endParaRPr lang="en-AU" sz="54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was </a:t>
            </a:r>
            <a:r>
              <a:rPr lang="en-AU" sz="5400" dirty="0">
                <a:latin typeface="AR CENA" pitchFamily="2" charset="0"/>
              </a:rPr>
              <a:t>indecisive </a:t>
            </a:r>
            <a:endParaRPr lang="en-AU" sz="54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and </a:t>
            </a:r>
            <a:r>
              <a:rPr lang="en-AU" sz="5400" dirty="0" smtClean="0">
                <a:latin typeface="AR CENA" pitchFamily="2" charset="0"/>
              </a:rPr>
              <a:t>weak</a:t>
            </a:r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67933"/>
            <a:ext cx="4172631" cy="30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0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80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Love</a:t>
            </a:r>
            <a:r>
              <a:rPr lang="en-AU" sz="44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AU" sz="28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(continued)</a:t>
            </a:r>
            <a:endParaRPr lang="en-AU" sz="28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50208" cy="4944616"/>
          </a:xfrm>
        </p:spPr>
        <p:txBody>
          <a:bodyPr>
            <a:noAutofit/>
          </a:bodyPr>
          <a:lstStyle/>
          <a:p>
            <a:r>
              <a:rPr lang="en-AU" sz="4000" dirty="0">
                <a:latin typeface="AR CENA" pitchFamily="2" charset="0"/>
              </a:rPr>
              <a:t>It is love for his brother Terry and the desire to protect him from danger that costs Charley his </a:t>
            </a:r>
            <a:r>
              <a:rPr lang="en-AU" sz="4000" dirty="0" smtClean="0">
                <a:latin typeface="AR CENA" pitchFamily="2" charset="0"/>
              </a:rPr>
              <a:t>life</a:t>
            </a:r>
          </a:p>
          <a:p>
            <a:r>
              <a:rPr lang="en-AU" sz="4000" dirty="0">
                <a:latin typeface="AR CENA" pitchFamily="2" charset="0"/>
              </a:rPr>
              <a:t>Love and loyalty to his </a:t>
            </a:r>
            <a:r>
              <a:rPr lang="en-AU" sz="4000" dirty="0" smtClean="0">
                <a:latin typeface="AR CENA" pitchFamily="2" charset="0"/>
              </a:rPr>
              <a:t>brother Charley moves Terry </a:t>
            </a:r>
            <a:r>
              <a:rPr lang="en-AU" sz="4000" dirty="0">
                <a:latin typeface="AR CENA" pitchFamily="2" charset="0"/>
              </a:rPr>
              <a:t>to </a:t>
            </a:r>
            <a:r>
              <a:rPr lang="en-AU" sz="4000" dirty="0" smtClean="0">
                <a:latin typeface="AR CENA" pitchFamily="2" charset="0"/>
              </a:rPr>
              <a:t>take </a:t>
            </a:r>
            <a:r>
              <a:rPr lang="en-AU" sz="4000" dirty="0">
                <a:latin typeface="AR CENA" pitchFamily="2" charset="0"/>
              </a:rPr>
              <a:t>a </a:t>
            </a:r>
            <a:r>
              <a:rPr lang="en-AU" sz="4000" dirty="0" smtClean="0">
                <a:latin typeface="AR CENA" pitchFamily="2" charset="0"/>
              </a:rPr>
              <a:t>firm </a:t>
            </a:r>
            <a:endParaRPr lang="en-AU" sz="40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4000" dirty="0">
                <a:latin typeface="AR CENA" pitchFamily="2" charset="0"/>
              </a:rPr>
              <a:t> </a:t>
            </a:r>
            <a:r>
              <a:rPr lang="en-AU" sz="4000" dirty="0" smtClean="0">
                <a:latin typeface="AR CENA" pitchFamily="2" charset="0"/>
              </a:rPr>
              <a:t> </a:t>
            </a:r>
            <a:r>
              <a:rPr lang="en-AU" sz="4000" dirty="0" smtClean="0">
                <a:latin typeface="AR CENA" pitchFamily="2" charset="0"/>
              </a:rPr>
              <a:t>and final </a:t>
            </a:r>
            <a:r>
              <a:rPr lang="en-AU" sz="4000" dirty="0" smtClean="0">
                <a:latin typeface="AR CENA" pitchFamily="2" charset="0"/>
              </a:rPr>
              <a:t>stance </a:t>
            </a:r>
            <a:endParaRPr lang="en-AU" sz="40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4000" dirty="0">
                <a:latin typeface="AR CENA" pitchFamily="2" charset="0"/>
              </a:rPr>
              <a:t> </a:t>
            </a:r>
            <a:r>
              <a:rPr lang="en-AU" sz="4000" dirty="0" smtClean="0">
                <a:latin typeface="AR CENA" pitchFamily="2" charset="0"/>
              </a:rPr>
              <a:t> </a:t>
            </a:r>
            <a:r>
              <a:rPr lang="en-AU" sz="4000" dirty="0" smtClean="0">
                <a:latin typeface="AR CENA" pitchFamily="2" charset="0"/>
              </a:rPr>
              <a:t>against Johnny </a:t>
            </a:r>
            <a:r>
              <a:rPr lang="en-AU" sz="4000" dirty="0">
                <a:latin typeface="AR CENA" pitchFamily="2" charset="0"/>
              </a:rPr>
              <a:t>Friendly</a:t>
            </a:r>
          </a:p>
        </p:txBody>
      </p:sp>
      <p:pic>
        <p:nvPicPr>
          <p:cNvPr id="1026" name="Picture 2" descr="C:\Users\Kerry Novak\Desktop\School 2011\VCE English 2011\Year 12\On the Waterfront\Annex - Brando, Marlon (On the Waterfront)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93303"/>
            <a:ext cx="3578920" cy="271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8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0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Loyalty &amp; Betrayal</a:t>
            </a:r>
            <a:endParaRPr lang="en-AU" sz="6000" b="1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4525963"/>
          </a:xfrm>
        </p:spPr>
        <p:txBody>
          <a:bodyPr>
            <a:noAutofit/>
          </a:bodyPr>
          <a:lstStyle/>
          <a:p>
            <a:r>
              <a:rPr lang="en-AU" sz="4400" dirty="0">
                <a:latin typeface="AR CENA" pitchFamily="2" charset="0"/>
              </a:rPr>
              <a:t>Edie’s loyalty to her dead brother Joey is the main driving force motivating all her actions in the </a:t>
            </a:r>
            <a:r>
              <a:rPr lang="en-AU" sz="4400" dirty="0" smtClean="0">
                <a:latin typeface="AR CENA" pitchFamily="2" charset="0"/>
              </a:rPr>
              <a:t>film</a:t>
            </a:r>
          </a:p>
          <a:p>
            <a:r>
              <a:rPr lang="en-AU" sz="4400" dirty="0">
                <a:latin typeface="AR CENA" pitchFamily="2" charset="0"/>
              </a:rPr>
              <a:t>Her loyalty to Joey’s memory contributes in many ways to the final destruction of </a:t>
            </a:r>
            <a:r>
              <a:rPr lang="en-AU" sz="4400" dirty="0" smtClean="0">
                <a:latin typeface="AR CENA" pitchFamily="2" charset="0"/>
              </a:rPr>
              <a:t>Friendly’s </a:t>
            </a:r>
            <a:r>
              <a:rPr lang="en-AU" sz="4400" dirty="0">
                <a:latin typeface="AR CENA" pitchFamily="2" charset="0"/>
              </a:rPr>
              <a:t>corrupt </a:t>
            </a:r>
            <a:r>
              <a:rPr lang="en-AU" sz="4400" dirty="0" smtClean="0">
                <a:latin typeface="AR CENA" pitchFamily="2" charset="0"/>
              </a:rPr>
              <a:t>tactics</a:t>
            </a:r>
          </a:p>
        </p:txBody>
      </p:sp>
    </p:spTree>
    <p:extLst>
      <p:ext uri="{BB962C8B-B14F-4D97-AF65-F5344CB8AC3E}">
        <p14:creationId xmlns:p14="http://schemas.microsoft.com/office/powerpoint/2010/main" val="3484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800" b="1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Loyalty &amp; </a:t>
            </a:r>
            <a:r>
              <a:rPr lang="en-AU" sz="48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Betrayal </a:t>
            </a:r>
            <a:r>
              <a:rPr lang="en-AU" sz="27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(continued)</a:t>
            </a:r>
            <a:endParaRPr lang="en-AU" sz="27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06192" cy="4800600"/>
          </a:xfrm>
        </p:spPr>
        <p:txBody>
          <a:bodyPr>
            <a:noAutofit/>
          </a:bodyPr>
          <a:lstStyle/>
          <a:p>
            <a:r>
              <a:rPr lang="en-AU" sz="4400" dirty="0">
                <a:latin typeface="AR CENA" pitchFamily="2" charset="0"/>
              </a:rPr>
              <a:t>Friendly gets Terry to betray </a:t>
            </a:r>
            <a:r>
              <a:rPr lang="en-AU" sz="4400" dirty="0" smtClean="0">
                <a:latin typeface="AR CENA" pitchFamily="2" charset="0"/>
              </a:rPr>
              <a:t>Joey </a:t>
            </a:r>
            <a:r>
              <a:rPr lang="en-AU" sz="4400" dirty="0">
                <a:latin typeface="AR CENA" pitchFamily="2" charset="0"/>
              </a:rPr>
              <a:t>by luring him out on to the roof at the beginning of the </a:t>
            </a:r>
            <a:r>
              <a:rPr lang="en-AU" sz="4400" dirty="0" smtClean="0">
                <a:latin typeface="AR CENA" pitchFamily="2" charset="0"/>
              </a:rPr>
              <a:t>film</a:t>
            </a:r>
          </a:p>
          <a:p>
            <a:r>
              <a:rPr lang="en-AU" sz="4400" dirty="0">
                <a:latin typeface="AR CENA" pitchFamily="2" charset="0"/>
              </a:rPr>
              <a:t>Out of loyalty to his dead brother Charley, to Joey and the workers, Terry boldly confronts Friendly and defeats him at the conclusion</a:t>
            </a:r>
          </a:p>
        </p:txBody>
      </p:sp>
    </p:spTree>
    <p:extLst>
      <p:ext uri="{BB962C8B-B14F-4D97-AF65-F5344CB8AC3E}">
        <p14:creationId xmlns:p14="http://schemas.microsoft.com/office/powerpoint/2010/main" val="334047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5400" dirty="0">
                <a:latin typeface="AR CENA" pitchFamily="2" charset="0"/>
              </a:rPr>
              <a:t>You know, I seen you a lot of times before. Remember parochial school out on </a:t>
            </a:r>
            <a:r>
              <a:rPr lang="en-AU" sz="5400" dirty="0" err="1">
                <a:latin typeface="AR CENA" pitchFamily="2" charset="0"/>
              </a:rPr>
              <a:t>Paluski</a:t>
            </a:r>
            <a:r>
              <a:rPr lang="en-AU" sz="5400" dirty="0">
                <a:latin typeface="AR CENA" pitchFamily="2" charset="0"/>
              </a:rPr>
              <a:t> Street? </a:t>
            </a:r>
          </a:p>
          <a:p>
            <a:pPr marL="82296" indent="0" algn="ctr">
              <a:buNone/>
            </a:pPr>
            <a:r>
              <a:rPr lang="en-AU" sz="5400" b="1" dirty="0">
                <a:solidFill>
                  <a:srgbClr val="DF13C2"/>
                </a:solidFill>
                <a:latin typeface="AR CENA" pitchFamily="2" charset="0"/>
              </a:rPr>
              <a:t>Terry Malloy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48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Who said that?</a:t>
            </a:r>
            <a:br>
              <a:rPr lang="en-AU" sz="48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</a:br>
            <a:r>
              <a:rPr lang="en-AU" sz="48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Memorable quotes</a:t>
            </a:r>
            <a:endParaRPr lang="en-AU" sz="48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3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Some people think the Crucifixion only took place on Calvary. Well, they better wise up! </a:t>
            </a:r>
            <a:endParaRPr lang="en-AU" sz="5400" dirty="0" smtClean="0"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5400" b="1" dirty="0" smtClean="0">
                <a:solidFill>
                  <a:srgbClr val="F34FDF"/>
                </a:solidFill>
                <a:latin typeface="AR CENA" pitchFamily="2" charset="0"/>
              </a:rPr>
              <a:t>Father Barry</a:t>
            </a:r>
            <a:endParaRPr lang="en-AU" sz="5400" b="1" dirty="0">
              <a:solidFill>
                <a:srgbClr val="F34FDF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36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827584" y="692696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dirty="0">
                <a:latin typeface="AR CENA" pitchFamily="2" charset="0"/>
              </a:rPr>
              <a:t>You want to know what's wrong with our waterfront? It's the love of a lousy buck. It's making love of a buck - -the cushy job - -more important than the love of man! </a:t>
            </a:r>
            <a:endParaRPr lang="en-AU" sz="4800" dirty="0" smtClean="0">
              <a:latin typeface="AR CENA" pitchFamily="2" charset="0"/>
            </a:endParaRPr>
          </a:p>
          <a:p>
            <a:endParaRPr lang="en-AU" sz="4800" dirty="0"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>
                <a:solidFill>
                  <a:srgbClr val="F34FDF"/>
                </a:solidFill>
                <a:latin typeface="AR CENA" pitchFamily="2" charset="0"/>
              </a:rPr>
              <a:t>Father Barry</a:t>
            </a:r>
            <a:endParaRPr lang="en-AU" sz="48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3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6000" dirty="0">
                <a:latin typeface="AR CENA" pitchFamily="2" charset="0"/>
              </a:rPr>
              <a:t>Shouldn't everybody care about everybody else? </a:t>
            </a:r>
            <a:endParaRPr lang="en-AU" sz="6000" dirty="0" smtClean="0">
              <a:latin typeface="AR CENA" pitchFamily="2" charset="0"/>
            </a:endParaRPr>
          </a:p>
          <a:p>
            <a:pPr marL="82296" indent="0" algn="ctr">
              <a:buNone/>
            </a:pPr>
            <a:endParaRPr lang="en-AU" sz="60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  <a:latin typeface="AR CENA" pitchFamily="2" charset="0"/>
              </a:rPr>
              <a:t>Edie </a:t>
            </a:r>
            <a:r>
              <a:rPr lang="en-AU" sz="6000" b="1" dirty="0" smtClean="0">
                <a:solidFill>
                  <a:srgbClr val="F34FDF"/>
                </a:solidFill>
                <a:latin typeface="AR CENA" pitchFamily="2" charset="0"/>
              </a:rPr>
              <a:t>Doyle</a:t>
            </a:r>
            <a:endParaRPr lang="en-AU" sz="6000" b="1" dirty="0">
              <a:solidFill>
                <a:srgbClr val="F34FDF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78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en-AU" sz="4800" dirty="0" smtClean="0">
                <a:solidFill>
                  <a:schemeClr val="accent2">
                    <a:lumMod val="75000"/>
                  </a:schemeClr>
                </a:solidFill>
                <a:latin typeface="AR CENA" pitchFamily="2" charset="0"/>
              </a:rPr>
              <a:t>Write an answer to these questions.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When was On the Waterfront first shown?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Who directed On the Waterfront?</a:t>
            </a:r>
          </a:p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What was the name of the journalist who wrote the series of articles that On the Waterfront was based on?</a:t>
            </a:r>
          </a:p>
          <a:p>
            <a:pPr marL="109728" indent="0">
              <a:buNone/>
            </a:pPr>
            <a:endParaRPr lang="en-AU" dirty="0" smtClean="0"/>
          </a:p>
          <a:p>
            <a:pPr marL="109728" indent="0"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b="0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Background Information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36055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538152" cy="5915744"/>
          </a:xfrm>
        </p:spPr>
        <p:txBody>
          <a:bodyPr>
            <a:noAutofit/>
          </a:bodyPr>
          <a:lstStyle/>
          <a:p>
            <a:r>
              <a:rPr lang="en-AU" sz="4800" dirty="0">
                <a:latin typeface="AR CENA" pitchFamily="2" charset="0"/>
              </a:rPr>
              <a:t>Isn't it simple as one, two, three? One: The working conditions are bad. Two: They're bad because the mob does the hiring. And three: The only way we can break the mob is to stop letting them get away with murder. </a:t>
            </a:r>
            <a:endParaRPr lang="en-AU" sz="4800" dirty="0" smtClean="0">
              <a:latin typeface="AR CENA" pitchFamily="2" charset="0"/>
            </a:endParaRPr>
          </a:p>
          <a:p>
            <a:pPr marL="82296" indent="0" algn="ctr">
              <a:buNone/>
            </a:pPr>
            <a:endParaRPr lang="en-AU" sz="48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 smtClean="0">
                <a:solidFill>
                  <a:srgbClr val="F34FDF"/>
                </a:solidFill>
                <a:latin typeface="AR CENA" pitchFamily="2" charset="0"/>
              </a:rPr>
              <a:t>Father </a:t>
            </a:r>
            <a:r>
              <a:rPr lang="en-AU" sz="4800" b="1" dirty="0" smtClean="0">
                <a:solidFill>
                  <a:srgbClr val="F34FDF"/>
                </a:solidFill>
                <a:latin typeface="AR CENA" pitchFamily="2" charset="0"/>
              </a:rPr>
              <a:t>Barry</a:t>
            </a:r>
            <a:r>
              <a:rPr lang="en-AU" sz="4800" dirty="0"/>
              <a:t/>
            </a:r>
            <a:br>
              <a:rPr lang="en-AU" sz="4800" dirty="0"/>
            </a:b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14146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5400" dirty="0">
                <a:latin typeface="AR CENA" pitchFamily="2" charset="0"/>
              </a:rPr>
              <a:t>The only arithmetic he ever got was hearing the referee count up to ten. </a:t>
            </a:r>
          </a:p>
          <a:p>
            <a:pPr marL="82296" indent="0" algn="ctr">
              <a:buNone/>
            </a:pPr>
            <a:endParaRPr lang="en-AU" sz="54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5400" b="1" dirty="0" smtClean="0">
                <a:solidFill>
                  <a:srgbClr val="F34FDF"/>
                </a:solidFill>
                <a:latin typeface="AR CENA" pitchFamily="2" charset="0"/>
              </a:rPr>
              <a:t>Father </a:t>
            </a:r>
            <a:r>
              <a:rPr lang="en-AU" sz="5400" b="1" dirty="0">
                <a:solidFill>
                  <a:srgbClr val="F34FDF"/>
                </a:solidFill>
                <a:latin typeface="AR CENA" pitchFamily="2" charset="0"/>
              </a:rPr>
              <a:t>Barry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633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/>
          </a:bodyPr>
          <a:lstStyle/>
          <a:p>
            <a:r>
              <a:rPr lang="en-AU" sz="5400" dirty="0">
                <a:latin typeface="AR CENA" pitchFamily="2" charset="0"/>
              </a:rPr>
              <a:t>Look, kid, I - how much you weigh, son? When you weighed one hundred and sixty-eight pounds you were beautiful. </a:t>
            </a:r>
          </a:p>
          <a:p>
            <a:pPr marL="82296" indent="0" algn="ctr">
              <a:buNone/>
            </a:pPr>
            <a:endParaRPr lang="en-AU" sz="54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5400" b="1" dirty="0" smtClean="0">
                <a:solidFill>
                  <a:srgbClr val="F34FDF"/>
                </a:solidFill>
                <a:latin typeface="AR CENA" pitchFamily="2" charset="0"/>
              </a:rPr>
              <a:t>Charlie </a:t>
            </a:r>
            <a:r>
              <a:rPr lang="en-AU" sz="5400" b="1" dirty="0">
                <a:solidFill>
                  <a:srgbClr val="F34FDF"/>
                </a:solidFill>
                <a:latin typeface="AR CENA" pitchFamily="2" charset="0"/>
              </a:rPr>
              <a:t>Malloy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521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You think you're God Almighty, but you know what you are? You're a cheap, lousy, dirty, </a:t>
            </a:r>
            <a:r>
              <a:rPr lang="en-AU" sz="4800" dirty="0" err="1">
                <a:latin typeface="AR CENA" pitchFamily="2" charset="0"/>
              </a:rPr>
              <a:t>stinkin</a:t>
            </a:r>
            <a:r>
              <a:rPr lang="en-AU" sz="4800" dirty="0">
                <a:latin typeface="AR CENA" pitchFamily="2" charset="0"/>
              </a:rPr>
              <a:t>' mug! And I'm glad what I done to you, </a:t>
            </a:r>
            <a:r>
              <a:rPr lang="en-AU" sz="4800" dirty="0" err="1">
                <a:latin typeface="AR CENA" pitchFamily="2" charset="0"/>
              </a:rPr>
              <a:t>ya</a:t>
            </a:r>
            <a:r>
              <a:rPr lang="en-AU" sz="4800" dirty="0">
                <a:latin typeface="AR CENA" pitchFamily="2" charset="0"/>
              </a:rPr>
              <a:t> hear that? I'm glad what I done! </a:t>
            </a:r>
          </a:p>
          <a:p>
            <a:pPr marL="82296" indent="0" algn="ctr">
              <a:buNone/>
            </a:pPr>
            <a:endParaRPr lang="en-AU" sz="48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 smtClean="0">
                <a:solidFill>
                  <a:srgbClr val="F34FDF"/>
                </a:solidFill>
                <a:latin typeface="AR CENA" pitchFamily="2" charset="0"/>
              </a:rPr>
              <a:t>Terry </a:t>
            </a:r>
            <a:r>
              <a:rPr lang="en-AU" sz="4800" b="1" dirty="0">
                <a:solidFill>
                  <a:srgbClr val="F34FDF"/>
                </a:solidFill>
                <a:latin typeface="AR CENA" pitchFamily="2" charset="0"/>
              </a:rPr>
              <a:t>Malloy</a:t>
            </a:r>
            <a:endParaRPr lang="en-AU" sz="48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938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Where you guys going? Wait a minute! I'll remember this! I'll remember every one of you! I'll be back! Don't you forget that! I'll be back! </a:t>
            </a:r>
          </a:p>
          <a:p>
            <a:pPr marL="82296" indent="0" algn="ctr">
              <a:buNone/>
            </a:pPr>
            <a:endParaRPr lang="en-AU" sz="48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 smtClean="0">
                <a:solidFill>
                  <a:srgbClr val="F34FDF"/>
                </a:solidFill>
                <a:latin typeface="AR CENA" pitchFamily="2" charset="0"/>
              </a:rPr>
              <a:t>Johnny </a:t>
            </a:r>
            <a:r>
              <a:rPr lang="en-AU" sz="4800" b="1" dirty="0">
                <a:solidFill>
                  <a:srgbClr val="F34FDF"/>
                </a:solidFill>
                <a:latin typeface="AR CENA" pitchFamily="2" charset="0"/>
              </a:rPr>
              <a:t>Friendly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527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/>
          <a:lstStyle/>
          <a:p>
            <a:r>
              <a:rPr lang="en-AU" sz="6000" dirty="0">
                <a:latin typeface="AR CENA" pitchFamily="2" charset="0"/>
              </a:rPr>
              <a:t>I didn't say I didn't love you. I said, "Stay away from me." </a:t>
            </a:r>
          </a:p>
          <a:p>
            <a:pPr marL="82296" indent="0" algn="ctr">
              <a:buNone/>
            </a:pPr>
            <a:endParaRPr lang="en-AU" sz="60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  <a:latin typeface="AR CENA" pitchFamily="2" charset="0"/>
              </a:rPr>
              <a:t>Edie </a:t>
            </a:r>
            <a:r>
              <a:rPr lang="en-AU" sz="6000" b="1" dirty="0">
                <a:solidFill>
                  <a:srgbClr val="F34FDF"/>
                </a:solidFill>
                <a:latin typeface="AR CENA" pitchFamily="2" charset="0"/>
              </a:rPr>
              <a:t>Doyle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112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r>
              <a:rPr lang="en-AU" sz="6000" dirty="0">
                <a:latin typeface="AR CENA" pitchFamily="2" charset="0"/>
              </a:rPr>
              <a:t>Conscience... that stuff can drive you nuts! </a:t>
            </a:r>
          </a:p>
          <a:p>
            <a:pPr marL="82296" indent="0">
              <a:buNone/>
            </a:pPr>
            <a:endParaRPr lang="en-AU" sz="6000" dirty="0"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6000" b="1" dirty="0">
                <a:solidFill>
                  <a:srgbClr val="F34FDF"/>
                </a:solidFill>
                <a:latin typeface="AR CENA" pitchFamily="2" charset="0"/>
              </a:rPr>
              <a:t>Terry Malloy</a:t>
            </a:r>
            <a:endParaRPr lang="en-AU" sz="60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68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/>
          <a:lstStyle/>
          <a:p>
            <a:r>
              <a:rPr lang="en-AU" sz="6000" dirty="0">
                <a:latin typeface="AR CENA" pitchFamily="2" charset="0"/>
              </a:rPr>
              <a:t>What kind of saint hides in a church? </a:t>
            </a:r>
          </a:p>
          <a:p>
            <a:pPr marL="82296" indent="0">
              <a:buNone/>
            </a:pPr>
            <a:endParaRPr lang="en-AU" sz="6000" dirty="0"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6000" b="1" dirty="0">
                <a:solidFill>
                  <a:srgbClr val="F34FDF"/>
                </a:solidFill>
                <a:latin typeface="AR CENA" pitchFamily="2" charset="0"/>
              </a:rPr>
              <a:t>Edie Doyle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927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sz="5400" dirty="0">
                <a:latin typeface="AR CENA" pitchFamily="2" charset="0"/>
              </a:rPr>
              <a:t>You're getting on. You're pushing 30. You know, it's time to think about getting some ambition. </a:t>
            </a:r>
          </a:p>
          <a:p>
            <a:pPr marL="82296" indent="0" algn="ctr">
              <a:buNone/>
            </a:pPr>
            <a:endParaRPr lang="en-AU" sz="54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5400" b="1" dirty="0" smtClean="0">
                <a:solidFill>
                  <a:srgbClr val="F34FDF"/>
                </a:solidFill>
                <a:latin typeface="AR CENA" pitchFamily="2" charset="0"/>
              </a:rPr>
              <a:t>Charlie </a:t>
            </a:r>
            <a:r>
              <a:rPr lang="en-AU" sz="5400" b="1" dirty="0">
                <a:solidFill>
                  <a:srgbClr val="F34FDF"/>
                </a:solidFill>
                <a:latin typeface="AR CENA" pitchFamily="2" charset="0"/>
              </a:rPr>
              <a:t>Malloy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322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14595"/>
          </a:xfrm>
        </p:spPr>
        <p:txBody>
          <a:bodyPr/>
          <a:lstStyle/>
          <a:p>
            <a:r>
              <a:rPr lang="en-AU" sz="4800" dirty="0">
                <a:latin typeface="AR CENA" pitchFamily="2" charset="0"/>
              </a:rPr>
              <a:t>You know this city's full of hawks? That's a fact. They hang around on the top of the big hotels. And they spot a pigeon in the park. Right down on him. </a:t>
            </a:r>
          </a:p>
          <a:p>
            <a:pPr marL="82296" indent="0" algn="ctr">
              <a:buNone/>
            </a:pPr>
            <a:endParaRPr lang="en-AU" sz="4800" b="1" dirty="0" smtClean="0">
              <a:solidFill>
                <a:srgbClr val="F34FDF"/>
              </a:solidFill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 smtClean="0">
                <a:solidFill>
                  <a:srgbClr val="F34FDF"/>
                </a:solidFill>
                <a:latin typeface="AR CENA" pitchFamily="2" charset="0"/>
              </a:rPr>
              <a:t>Terry </a:t>
            </a:r>
            <a:r>
              <a:rPr lang="en-AU" sz="4800" b="1" dirty="0">
                <a:solidFill>
                  <a:srgbClr val="F34FDF"/>
                </a:solidFill>
                <a:latin typeface="AR CENA" pitchFamily="2" charset="0"/>
              </a:rPr>
              <a:t>Malloy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35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352928" cy="4882547"/>
          </a:xfrm>
        </p:spPr>
        <p:txBody>
          <a:bodyPr>
            <a:noAutofit/>
          </a:bodyPr>
          <a:lstStyle/>
          <a:p>
            <a:r>
              <a:rPr lang="en-AU" sz="4400" i="1" dirty="0">
                <a:latin typeface="AR CENA" pitchFamily="2" charset="0"/>
              </a:rPr>
              <a:t>On the Waterfront </a:t>
            </a:r>
            <a:r>
              <a:rPr lang="en-AU" sz="4400" dirty="0">
                <a:latin typeface="AR CENA" pitchFamily="2" charset="0"/>
              </a:rPr>
              <a:t>was produced and shown for the first time in 1954. The film </a:t>
            </a:r>
            <a:r>
              <a:rPr lang="en-AU" sz="4400" dirty="0" smtClean="0">
                <a:latin typeface="AR CENA" pitchFamily="2" charset="0"/>
              </a:rPr>
              <a:t>was directed </a:t>
            </a:r>
            <a:r>
              <a:rPr lang="en-AU" sz="4400" dirty="0">
                <a:latin typeface="AR CENA" pitchFamily="2" charset="0"/>
              </a:rPr>
              <a:t>by </a:t>
            </a:r>
            <a:r>
              <a:rPr lang="en-AU" sz="4400" dirty="0" err="1">
                <a:latin typeface="AR CENA" pitchFamily="2" charset="0"/>
              </a:rPr>
              <a:t>Elia</a:t>
            </a:r>
            <a:r>
              <a:rPr lang="en-AU" sz="4400" dirty="0">
                <a:latin typeface="AR CENA" pitchFamily="2" charset="0"/>
              </a:rPr>
              <a:t> Kazan; and the script was written by Budd </a:t>
            </a:r>
            <a:r>
              <a:rPr lang="en-AU" sz="4400" dirty="0" err="1">
                <a:latin typeface="AR CENA" pitchFamily="2" charset="0"/>
              </a:rPr>
              <a:t>Schulberg</a:t>
            </a:r>
            <a:r>
              <a:rPr lang="en-AU" sz="4400" dirty="0">
                <a:latin typeface="AR CENA" pitchFamily="2" charset="0"/>
              </a:rPr>
              <a:t> from stories </a:t>
            </a:r>
            <a:r>
              <a:rPr lang="en-AU" sz="4400" dirty="0" smtClean="0">
                <a:latin typeface="AR CENA" pitchFamily="2" charset="0"/>
              </a:rPr>
              <a:t>by a </a:t>
            </a:r>
            <a:r>
              <a:rPr lang="en-AU" sz="4400" dirty="0">
                <a:latin typeface="AR CENA" pitchFamily="2" charset="0"/>
              </a:rPr>
              <a:t>New York journalist, Malcolm Johnson, based on events on the New </a:t>
            </a:r>
            <a:r>
              <a:rPr lang="en-AU" sz="4400" dirty="0" smtClean="0">
                <a:latin typeface="AR CENA" pitchFamily="2" charset="0"/>
              </a:rPr>
              <a:t>York waterfront in 1949</a:t>
            </a:r>
            <a:r>
              <a:rPr lang="en-AU" sz="4400" dirty="0">
                <a:latin typeface="AR CENA" pitchFamily="2" charset="0"/>
              </a:rPr>
              <a:t>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b="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Background Information</a:t>
            </a:r>
            <a:endParaRPr lang="en-AU" sz="4800" b="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92500" lnSpcReduction="10000"/>
          </a:bodyPr>
          <a:lstStyle/>
          <a:p>
            <a:r>
              <a:rPr lang="en-AU" sz="4800" dirty="0">
                <a:latin typeface="AR CENA" pitchFamily="2" charset="0"/>
              </a:rPr>
              <a:t>Isn't it simple as one, two, three? One: The working conditions are bad. Two: They're bad because the mob does the hiring. And three: The only way we can break the mob is to stop letting them get away with murder. </a:t>
            </a:r>
          </a:p>
          <a:p>
            <a:pPr marL="82296" indent="0">
              <a:buNone/>
            </a:pPr>
            <a:endParaRPr lang="en-AU" sz="4800" dirty="0">
              <a:latin typeface="AR CENA" pitchFamily="2" charset="0"/>
            </a:endParaRPr>
          </a:p>
          <a:p>
            <a:pPr marL="82296" indent="0" algn="ctr">
              <a:buNone/>
            </a:pPr>
            <a:r>
              <a:rPr lang="en-AU" sz="4800" b="1" dirty="0">
                <a:solidFill>
                  <a:srgbClr val="F34FDF"/>
                </a:solidFill>
                <a:latin typeface="AR CENA" pitchFamily="2" charset="0"/>
              </a:rPr>
              <a:t>Father Barry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231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AU" sz="15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The </a:t>
            </a:r>
          </a:p>
          <a:p>
            <a:pPr marL="109728" indent="0" algn="ctr">
              <a:buNone/>
            </a:pPr>
            <a:r>
              <a:rPr lang="en-AU" sz="15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End</a:t>
            </a:r>
            <a:endParaRPr lang="en-AU" sz="15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964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35280" cy="5602627"/>
          </a:xfrm>
        </p:spPr>
        <p:txBody>
          <a:bodyPr>
            <a:noAutofit/>
          </a:bodyPr>
          <a:lstStyle/>
          <a:p>
            <a:r>
              <a:rPr lang="en-AU" sz="4800" i="1" dirty="0">
                <a:latin typeface="AR CENA" pitchFamily="2" charset="0"/>
              </a:rPr>
              <a:t>On the Waterfront </a:t>
            </a:r>
            <a:r>
              <a:rPr lang="en-AU" sz="4800" dirty="0">
                <a:latin typeface="AR CENA" pitchFamily="2" charset="0"/>
              </a:rPr>
              <a:t>is a film about a </a:t>
            </a:r>
            <a:r>
              <a:rPr lang="en-AU" sz="4800" dirty="0" smtClean="0">
                <a:latin typeface="AR CENA" pitchFamily="2" charset="0"/>
              </a:rPr>
              <a:t>particular location</a:t>
            </a:r>
            <a:r>
              <a:rPr lang="en-AU" sz="4800" dirty="0">
                <a:latin typeface="AR CENA" pitchFamily="2" charset="0"/>
              </a:rPr>
              <a:t>, a place different from the rest of America. </a:t>
            </a:r>
            <a:r>
              <a:rPr lang="en-AU" sz="4800" dirty="0" err="1">
                <a:latin typeface="AR CENA" pitchFamily="2" charset="0"/>
              </a:rPr>
              <a:t>Elia</a:t>
            </a:r>
            <a:r>
              <a:rPr lang="en-AU" sz="4800" dirty="0">
                <a:latin typeface="AR CENA" pitchFamily="2" charset="0"/>
              </a:rPr>
              <a:t> Kazan sets himself the </a:t>
            </a:r>
            <a:r>
              <a:rPr lang="en-AU" sz="4800" dirty="0" smtClean="0">
                <a:latin typeface="AR CENA" pitchFamily="2" charset="0"/>
              </a:rPr>
              <a:t>task of </a:t>
            </a:r>
            <a:r>
              <a:rPr lang="en-AU" sz="4800" dirty="0">
                <a:latin typeface="AR CENA" pitchFamily="2" charset="0"/>
              </a:rPr>
              <a:t>creating an enclosed, harsh, frighteningly unpredictable world where good and </a:t>
            </a:r>
            <a:r>
              <a:rPr lang="en-AU" sz="4800" dirty="0" smtClean="0">
                <a:latin typeface="AR CENA" pitchFamily="2" charset="0"/>
              </a:rPr>
              <a:t>evil are </a:t>
            </a:r>
            <a:r>
              <a:rPr lang="en-AU" sz="4800" dirty="0">
                <a:latin typeface="AR CENA" pitchFamily="2" charset="0"/>
              </a:rPr>
              <a:t>clearly </a:t>
            </a:r>
            <a:r>
              <a:rPr lang="en-AU" sz="4800" dirty="0" smtClean="0">
                <a:latin typeface="AR CENA" pitchFamily="2" charset="0"/>
              </a:rPr>
              <a:t>recognisable.</a:t>
            </a:r>
            <a:endParaRPr lang="en-AU" sz="4800" dirty="0">
              <a:latin typeface="AR CENA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25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882547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en-AU" sz="4400" dirty="0" smtClean="0">
                <a:solidFill>
                  <a:schemeClr val="accent2">
                    <a:lumMod val="75000"/>
                  </a:schemeClr>
                </a:solidFill>
                <a:latin typeface="AR CENA" pitchFamily="2" charset="0"/>
              </a:rPr>
              <a:t>Write down as many characters as you can and make brief notes about them.</a:t>
            </a:r>
          </a:p>
          <a:p>
            <a:pPr marL="109728" indent="0">
              <a:buNone/>
            </a:pPr>
            <a:r>
              <a:rPr lang="en-AU" sz="4400" dirty="0" smtClean="0">
                <a:latin typeface="AR CENA" pitchFamily="2" charset="0"/>
              </a:rPr>
              <a:t>For example: Terry Malloy – brother of Charlie (the gent) Malloy</a:t>
            </a:r>
            <a:r>
              <a:rPr lang="en-AU" sz="4400" dirty="0">
                <a:latin typeface="AR CENA" pitchFamily="2" charset="0"/>
              </a:rPr>
              <a:t> </a:t>
            </a:r>
            <a:r>
              <a:rPr lang="en-AU" sz="4400" dirty="0" smtClean="0">
                <a:latin typeface="AR CENA" pitchFamily="2" charset="0"/>
              </a:rPr>
              <a:t>– former </a:t>
            </a:r>
            <a:r>
              <a:rPr lang="en-AU" sz="4400" dirty="0" err="1" smtClean="0">
                <a:latin typeface="AR CENA" pitchFamily="2" charset="0"/>
              </a:rPr>
              <a:t>prizefighter</a:t>
            </a:r>
            <a:r>
              <a:rPr lang="en-AU" sz="4400" dirty="0" smtClean="0">
                <a:latin typeface="AR CENA" pitchFamily="2" charset="0"/>
              </a:rPr>
              <a:t> – falls in love with Edie Doyle.</a:t>
            </a:r>
            <a:endParaRPr lang="en-AU" sz="4400" dirty="0">
              <a:latin typeface="AR CENA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Characters</a:t>
            </a:r>
            <a:endParaRPr lang="en-AU" sz="8000" b="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96468"/>
            <a:ext cx="2947527" cy="19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9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latin typeface="AR CENA" pitchFamily="2" charset="0"/>
              </a:rPr>
              <a:t>Charlie Malloy – brother of Terry - right hand man to Johnny Friendly </a:t>
            </a: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– is murdered by </a:t>
            </a:r>
          </a:p>
          <a:p>
            <a:pPr marL="109728" indent="0">
              <a:buNone/>
            </a:pPr>
            <a:r>
              <a:rPr lang="en-AU" sz="5400" dirty="0">
                <a:latin typeface="AR CENA" pitchFamily="2" charset="0"/>
              </a:rPr>
              <a:t> </a:t>
            </a:r>
            <a:r>
              <a:rPr lang="en-AU" sz="5400" dirty="0" smtClean="0">
                <a:latin typeface="AR CENA" pitchFamily="2" charset="0"/>
              </a:rPr>
              <a:t>Friendly’s goons.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Characters</a:t>
            </a:r>
            <a:endParaRPr lang="en-AU" sz="8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3284984"/>
            <a:ext cx="3678959" cy="277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1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AU" sz="4800" dirty="0">
                <a:latin typeface="AR CENA" pitchFamily="2" charset="0"/>
              </a:rPr>
              <a:t>Edie Doyle – daughter of Pop Doyle &amp; sister of Joey </a:t>
            </a:r>
            <a:r>
              <a:rPr lang="en-AU" sz="4800" dirty="0" smtClean="0">
                <a:latin typeface="AR CENA" pitchFamily="2" charset="0"/>
              </a:rPr>
              <a:t>Doyle - </a:t>
            </a:r>
            <a:r>
              <a:rPr lang="en-AU" sz="4800" dirty="0">
                <a:latin typeface="AR CENA" pitchFamily="2" charset="0"/>
              </a:rPr>
              <a:t>Catholic </a:t>
            </a:r>
            <a:r>
              <a:rPr lang="en-AU" sz="4800" dirty="0" smtClean="0">
                <a:latin typeface="AR CENA" pitchFamily="2" charset="0"/>
              </a:rPr>
              <a:t>teacher-in-training - helps </a:t>
            </a:r>
            <a:r>
              <a:rPr lang="en-AU" sz="4800" dirty="0">
                <a:latin typeface="AR CENA" pitchFamily="2" charset="0"/>
              </a:rPr>
              <a:t>Terry to reclaim his </a:t>
            </a:r>
            <a:endParaRPr lang="en-AU" sz="4800" dirty="0" smtClean="0">
              <a:latin typeface="AR CENA" pitchFamily="2" charset="0"/>
            </a:endParaRPr>
          </a:p>
          <a:p>
            <a:pPr marL="109728" indent="0">
              <a:buNone/>
            </a:pPr>
            <a:r>
              <a:rPr lang="en-AU" sz="4800" dirty="0">
                <a:latin typeface="AR CENA" pitchFamily="2" charset="0"/>
              </a:rPr>
              <a:t> </a:t>
            </a:r>
            <a:r>
              <a:rPr lang="en-AU" sz="4800" dirty="0" smtClean="0">
                <a:latin typeface="AR CENA" pitchFamily="2" charset="0"/>
              </a:rPr>
              <a:t> conscience</a:t>
            </a:r>
            <a:endParaRPr lang="en-AU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0" dirty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Characters</a:t>
            </a:r>
            <a:endParaRPr lang="en-AU" sz="8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573016"/>
            <a:ext cx="3888432" cy="29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7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242587"/>
          </a:xfrm>
        </p:spPr>
        <p:txBody>
          <a:bodyPr/>
          <a:lstStyle/>
          <a:p>
            <a:pPr marL="109728" indent="0">
              <a:buNone/>
            </a:pPr>
            <a:r>
              <a:rPr lang="en-AU" sz="4800" dirty="0" smtClean="0">
                <a:latin typeface="AR CENA" pitchFamily="2" charset="0"/>
              </a:rPr>
              <a:t>Edie’s loyalty </a:t>
            </a:r>
            <a:r>
              <a:rPr lang="en-AU" sz="4800" dirty="0">
                <a:latin typeface="AR CENA" pitchFamily="2" charset="0"/>
              </a:rPr>
              <a:t>to her brother is the driving </a:t>
            </a:r>
            <a:r>
              <a:rPr lang="en-AU" sz="4800" dirty="0" smtClean="0">
                <a:latin typeface="AR CENA" pitchFamily="2" charset="0"/>
              </a:rPr>
              <a:t>motivation for </a:t>
            </a:r>
            <a:r>
              <a:rPr lang="en-AU" sz="4800" dirty="0">
                <a:latin typeface="AR CENA" pitchFamily="2" charset="0"/>
              </a:rPr>
              <a:t>all her actions - sexuality is crucial in </a:t>
            </a:r>
            <a:r>
              <a:rPr lang="en-AU" sz="4800" dirty="0" smtClean="0">
                <a:latin typeface="AR CENA" pitchFamily="2" charset="0"/>
              </a:rPr>
              <a:t>her involvement </a:t>
            </a:r>
            <a:r>
              <a:rPr lang="en-AU" sz="4800" dirty="0">
                <a:latin typeface="AR CENA" pitchFamily="2" charset="0"/>
              </a:rPr>
              <a:t>with Terry, and their </a:t>
            </a:r>
            <a:r>
              <a:rPr lang="en-AU" sz="4800" dirty="0" smtClean="0">
                <a:latin typeface="AR CENA" pitchFamily="2" charset="0"/>
              </a:rPr>
              <a:t>attraction grows</a:t>
            </a:r>
            <a:r>
              <a:rPr lang="en-AU" sz="4800" dirty="0">
                <a:latin typeface="AR CENA" pitchFamily="2" charset="0"/>
              </a:rPr>
              <a:t>, in part, because they are </a:t>
            </a:r>
            <a:r>
              <a:rPr lang="en-AU" sz="4800" dirty="0" smtClean="0">
                <a:latin typeface="AR CENA" pitchFamily="2" charset="0"/>
              </a:rPr>
              <a:t>physical opposites</a:t>
            </a:r>
            <a:r>
              <a:rPr lang="en-AU" sz="4800" dirty="0">
                <a:latin typeface="AR CENA" pitchFamily="2" charset="0"/>
              </a:rPr>
              <a:t>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54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</TotalTime>
  <Words>1218</Words>
  <Application>Microsoft Office PowerPoint</Application>
  <PresentationFormat>On-screen Show (4:3)</PresentationFormat>
  <Paragraphs>133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Concourse</vt:lpstr>
      <vt:lpstr>On the Waterfront</vt:lpstr>
      <vt:lpstr>PowerPoint Presentation</vt:lpstr>
      <vt:lpstr>Background Information</vt:lpstr>
      <vt:lpstr>Background Information</vt:lpstr>
      <vt:lpstr>PowerPoint Presentation</vt:lpstr>
      <vt:lpstr>Characters</vt:lpstr>
      <vt:lpstr>Characters</vt:lpstr>
      <vt:lpstr>Characters</vt:lpstr>
      <vt:lpstr>PowerPoint Presentation</vt:lpstr>
      <vt:lpstr>Characters</vt:lpstr>
      <vt:lpstr>Characters</vt:lpstr>
      <vt:lpstr>Themes</vt:lpstr>
      <vt:lpstr>PowerPoint Presentation</vt:lpstr>
      <vt:lpstr>Informing as the Correct Moral Choice </vt:lpstr>
      <vt:lpstr>The Transforming Power of Faith </vt:lpstr>
      <vt:lpstr>The Transforming Power of Faith (continued)</vt:lpstr>
      <vt:lpstr>The Transforming Power of Faith (continued)</vt:lpstr>
      <vt:lpstr>Power Corrupts </vt:lpstr>
      <vt:lpstr>Power Corrupts (continued)</vt:lpstr>
      <vt:lpstr>Power &amp; Control (similar to Power Corrupts)</vt:lpstr>
      <vt:lpstr>Power &amp; Control (similar to Power Corrupts)</vt:lpstr>
      <vt:lpstr>Love</vt:lpstr>
      <vt:lpstr>Love (continued)</vt:lpstr>
      <vt:lpstr>Loyalty &amp; Betrayal</vt:lpstr>
      <vt:lpstr>Loyalty &amp; Betrayal (continued)</vt:lpstr>
      <vt:lpstr>Who said that? Memorable quotes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Waterfront</dc:title>
  <dc:creator>Kerry Novak</dc:creator>
  <cp:lastModifiedBy>Kerry Novak</cp:lastModifiedBy>
  <cp:revision>45</cp:revision>
  <dcterms:created xsi:type="dcterms:W3CDTF">2011-09-23T00:00:19Z</dcterms:created>
  <dcterms:modified xsi:type="dcterms:W3CDTF">2011-10-10T03:17:41Z</dcterms:modified>
</cp:coreProperties>
</file>